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72" r:id="rId7"/>
    <p:sldId id="271" r:id="rId8"/>
    <p:sldId id="261" r:id="rId9"/>
    <p:sldId id="265" r:id="rId10"/>
    <p:sldId id="274" r:id="rId11"/>
    <p:sldId id="273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5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3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9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0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4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3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2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3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2AE63-248B-4BD2-B064-28BF99F7362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7EA3-DC12-4B4A-9033-C446BF9E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8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ogle.com/url?sa=i&amp;source=images&amp;cd=&amp;ved=2ahUKEwjw87je1affAhWizoUKHYgtBLwQjRx6BAgBEAU&amp;url=%2Furl%3Fsa%3Di%26source%3Dimages%26cd%3D%26ved%3D%26url%3Dhttp%253A%252F%252Fbiologyk910.weebly.com%252Famino-acid-codes.html%26psig%3DAOvVaw09PGEAOhpuRagv9julGBId%26ust%3D1545163727626505&amp;psig=AOvVaw09PGEAOhpuRagv9julGBId&amp;ust=154516372762650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629400" y="1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676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825881"/>
            <a:ext cx="12192000" cy="20298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105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050" i="1" dirty="0" smtClean="0"/>
              <a:t>Human </a:t>
            </a:r>
            <a:r>
              <a:rPr lang="en-US" sz="1050" i="1" dirty="0"/>
              <a:t>Heredity </a:t>
            </a:r>
            <a:r>
              <a:rPr lang="en-US" sz="1050" dirty="0"/>
              <a:t>Chapters 10, 11, 12, 14</a:t>
            </a:r>
          </a:p>
          <a:p>
            <a:r>
              <a:rPr lang="en-US" sz="1050" i="1" dirty="0" smtClean="0"/>
              <a:t>                                 Marks</a:t>
            </a:r>
            <a:r>
              <a:rPr lang="en-US" sz="1050" i="1" dirty="0"/>
              <a:t>’ </a:t>
            </a:r>
            <a:r>
              <a:rPr lang="en-US" sz="1050" i="1" dirty="0" smtClean="0"/>
              <a:t>Basic </a:t>
            </a:r>
            <a:r>
              <a:rPr lang="en-US" sz="1050" i="1" dirty="0"/>
              <a:t>Medical Biochemistry </a:t>
            </a:r>
            <a:r>
              <a:rPr lang="en-US" sz="1050" dirty="0"/>
              <a:t>Chapters 13, 15</a:t>
            </a:r>
          </a:p>
          <a:p>
            <a:r>
              <a:rPr lang="en-US" sz="1050" i="1" dirty="0" smtClean="0"/>
              <a:t>                                Medical </a:t>
            </a:r>
            <a:r>
              <a:rPr lang="en-US" sz="1050" i="1" dirty="0"/>
              <a:t>Biochemistry </a:t>
            </a:r>
            <a:r>
              <a:rPr lang="en-US" sz="1050" dirty="0"/>
              <a:t>Chapter 31</a:t>
            </a:r>
          </a:p>
          <a:p>
            <a:r>
              <a:rPr lang="en-US" sz="1050" i="1" dirty="0" smtClean="0"/>
              <a:t>                                New </a:t>
            </a:r>
            <a:r>
              <a:rPr lang="en-US" sz="1050" i="1" dirty="0"/>
              <a:t>Clinical Genetics </a:t>
            </a:r>
            <a:r>
              <a:rPr lang="en-US" sz="1050" dirty="0"/>
              <a:t>Chapters 5, 6, 11</a:t>
            </a:r>
          </a:p>
          <a:p>
            <a:r>
              <a:rPr lang="en-US" sz="1050" i="1" dirty="0" smtClean="0"/>
              <a:t>                                Lippincott’s </a:t>
            </a:r>
            <a:r>
              <a:rPr lang="en-US" sz="1050" i="1" dirty="0"/>
              <a:t>Illustrated Reviews: Biochemistry </a:t>
            </a:r>
            <a:r>
              <a:rPr lang="en-US" sz="1050" dirty="0"/>
              <a:t>Chapters 31, </a:t>
            </a:r>
            <a:r>
              <a:rPr lang="en-US" sz="1050" dirty="0" smtClean="0"/>
              <a:t>3</a:t>
            </a:r>
            <a:endParaRPr lang="en-US" sz="105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en-US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r>
              <a:rPr lang="en-US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11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For more detailed instruction, any question, cases need help please post to the group of session.</a:t>
            </a:r>
          </a:p>
          <a:p>
            <a:r>
              <a:rPr lang="en-US" sz="10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                  </a:t>
            </a:r>
          </a:p>
          <a:p>
            <a:pPr>
              <a:spcBef>
                <a:spcPct val="20000"/>
              </a:spcBef>
            </a:pP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687834" y="732452"/>
            <a:ext cx="918458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cs typeface="Times New Roman" pitchFamily="18" charset="0"/>
              </a:rPr>
              <a:t>The module</a:t>
            </a:r>
            <a:r>
              <a:rPr lang="en-US" sz="2000" dirty="0">
                <a:cs typeface="Times New Roman" pitchFamily="18" charset="0"/>
              </a:rPr>
              <a:t>:  </a:t>
            </a:r>
            <a:r>
              <a:rPr lang="en-US" sz="2000" b="1" dirty="0">
                <a:cs typeface="Times New Roman" pitchFamily="18" charset="0"/>
              </a:rPr>
              <a:t>Molecules,  Genes and Diseases (MGD)</a:t>
            </a:r>
          </a:p>
          <a:p>
            <a:r>
              <a:rPr lang="en-US" b="1" dirty="0">
                <a:cs typeface="Times New Roman" pitchFamily="18" charset="0"/>
              </a:rPr>
              <a:t>Session </a:t>
            </a:r>
            <a:r>
              <a:rPr lang="en-US" b="1" dirty="0" smtClean="0">
                <a:cs typeface="Times New Roman" pitchFamily="18" charset="0"/>
              </a:rPr>
              <a:t>10</a:t>
            </a:r>
            <a:endParaRPr lang="en-US" b="1" dirty="0">
              <a:cs typeface="Times New Roman" pitchFamily="18" charset="0"/>
            </a:endParaRPr>
          </a:p>
          <a:p>
            <a:r>
              <a:rPr lang="en-US" b="1" dirty="0">
                <a:cs typeface="Times New Roman" pitchFamily="18" charset="0"/>
              </a:rPr>
              <a:t>Lecture </a:t>
            </a:r>
            <a:r>
              <a:rPr lang="en-US" b="1" dirty="0" smtClean="0">
                <a:cs typeface="Times New Roman" pitchFamily="18" charset="0"/>
              </a:rPr>
              <a:t>17</a:t>
            </a:r>
            <a:endParaRPr lang="en-US" b="1" dirty="0">
              <a:cs typeface="Times New Roman" pitchFamily="18" charset="0"/>
            </a:endParaRPr>
          </a:p>
          <a:p>
            <a:r>
              <a:rPr lang="en-US" b="1" dirty="0">
                <a:cs typeface="Times New Roman" pitchFamily="18" charset="0"/>
              </a:rPr>
              <a:t>Duration: 1</a:t>
            </a:r>
            <a:r>
              <a:rPr lang="en-US" b="1" dirty="0" smtClean="0">
                <a:cs typeface="Times New Roman" pitchFamily="18" charset="0"/>
              </a:rPr>
              <a:t> hour</a:t>
            </a:r>
            <a:endParaRPr lang="en-US" dirty="0"/>
          </a:p>
          <a:p>
            <a:r>
              <a:rPr lang="en-US" sz="2000" b="1" dirty="0" smtClean="0">
                <a:cs typeface="Times New Roman" pitchFamily="18" charset="0"/>
              </a:rPr>
              <a:t>                                      </a:t>
            </a:r>
            <a:r>
              <a:rPr lang="en-US" sz="2800" b="1" dirty="0" smtClean="0">
                <a:cs typeface="Times New Roman" pitchFamily="18" charset="0"/>
              </a:rPr>
              <a:t>Mutations:</a:t>
            </a:r>
          </a:p>
          <a:p>
            <a:r>
              <a:rPr lang="en-US" sz="2800" b="1" dirty="0" smtClean="0">
                <a:cs typeface="Times New Roman" pitchFamily="18" charset="0"/>
              </a:rPr>
              <a:t>                           Mutagenesis &amp; its effects </a:t>
            </a:r>
            <a:r>
              <a:rPr lang="en-US" sz="2000" b="1" dirty="0" smtClean="0">
                <a:cs typeface="Times New Roman" pitchFamily="18" charset="0"/>
              </a:rPr>
              <a:t> </a:t>
            </a:r>
          </a:p>
          <a:p>
            <a:r>
              <a:rPr lang="en-US" sz="2000" b="1" dirty="0" smtClean="0">
                <a:cs typeface="Times New Roman" pitchFamily="18" charset="0"/>
              </a:rPr>
              <a:t>                Staff</a:t>
            </a:r>
            <a:r>
              <a:rPr lang="en-US" sz="2000" b="1" dirty="0">
                <a:cs typeface="Times New Roman" pitchFamily="18" charset="0"/>
              </a:rPr>
              <a:t>: </a:t>
            </a:r>
            <a:r>
              <a:rPr lang="en-US" b="1" dirty="0">
                <a:cs typeface="Times New Roman" pitchFamily="18" charset="0"/>
              </a:rPr>
              <a:t>Dr. </a:t>
            </a:r>
            <a:r>
              <a:rPr lang="en-US" b="1" dirty="0" err="1">
                <a:cs typeface="Times New Roman" pitchFamily="18" charset="0"/>
              </a:rPr>
              <a:t>Nibras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Saleam</a:t>
            </a:r>
            <a:r>
              <a:rPr lang="en-US" b="1" dirty="0">
                <a:cs typeface="Times New Roman" pitchFamily="18" charset="0"/>
              </a:rPr>
              <a:t> Al-</a:t>
            </a:r>
            <a:r>
              <a:rPr lang="en-US" b="1" dirty="0" err="1">
                <a:cs typeface="Times New Roman" pitchFamily="18" charset="0"/>
              </a:rPr>
              <a:t>Ammar</a:t>
            </a:r>
            <a:endParaRPr lang="en-US" b="1" dirty="0">
              <a:cs typeface="Times New Roman" pitchFamily="18" charset="0"/>
            </a:endParaRPr>
          </a:p>
          <a:p>
            <a:r>
              <a:rPr lang="en-US" b="1" dirty="0">
                <a:cs typeface="Times New Roman" pitchFamily="18" charset="0"/>
              </a:rPr>
              <a:t>                              Dr. Hussein K. Abdel-</a:t>
            </a:r>
            <a:r>
              <a:rPr lang="en-US" b="1" dirty="0" err="1">
                <a:cs typeface="Times New Roman" pitchFamily="18" charset="0"/>
              </a:rPr>
              <a:t>Sada</a:t>
            </a:r>
            <a:r>
              <a:rPr lang="en-US" b="1" dirty="0">
                <a:cs typeface="Times New Roman" pitchFamily="18" charset="0"/>
              </a:rPr>
              <a:t> </a:t>
            </a:r>
          </a:p>
          <a:p>
            <a:r>
              <a:rPr lang="en-US" b="1" dirty="0">
                <a:cs typeface="Times New Roman" pitchFamily="18" charset="0"/>
              </a:rPr>
              <a:t>                              Dr. </a:t>
            </a:r>
            <a:r>
              <a:rPr lang="en-US" b="1" dirty="0" err="1">
                <a:cs typeface="Times New Roman" pitchFamily="18" charset="0"/>
              </a:rPr>
              <a:t>Ilham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Jawad</a:t>
            </a:r>
            <a:endParaRPr lang="en-US" b="1" dirty="0">
              <a:cs typeface="Times New Roman" pitchFamily="18" charset="0"/>
            </a:endParaRPr>
          </a:p>
          <a:p>
            <a:r>
              <a:rPr lang="en-US" b="1" dirty="0">
                <a:cs typeface="Times New Roman" pitchFamily="18" charset="0"/>
              </a:rPr>
              <a:t>                              Dr. </a:t>
            </a:r>
            <a:r>
              <a:rPr lang="en-US" b="1" dirty="0" err="1">
                <a:cs typeface="Times New Roman" pitchFamily="18" charset="0"/>
              </a:rPr>
              <a:t>Ihsan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Mardan</a:t>
            </a:r>
            <a:endParaRPr lang="en-US" b="1" dirty="0">
              <a:cs typeface="Times New Roman" pitchFamily="18" charset="0"/>
            </a:endParaRPr>
          </a:p>
          <a:p>
            <a:r>
              <a:rPr lang="en-US" b="1" dirty="0">
                <a:cs typeface="Times New Roman" pitchFamily="18" charset="0"/>
              </a:rPr>
              <a:t>                              Dr. </a:t>
            </a:r>
            <a:r>
              <a:rPr lang="en-US" b="1" dirty="0" err="1">
                <a:cs typeface="Times New Roman" pitchFamily="18" charset="0"/>
              </a:rPr>
              <a:t>Wameedh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Hashim</a:t>
            </a:r>
            <a:endParaRPr lang="en-US" b="1" dirty="0">
              <a:cs typeface="Times New Roman" pitchFamily="18" charset="0"/>
            </a:endParaRPr>
          </a:p>
          <a:p>
            <a:r>
              <a:rPr lang="en-US" b="1" dirty="0">
                <a:cs typeface="Times New Roman" pitchFamily="18" charset="0"/>
              </a:rPr>
              <a:t>                              Dr. </a:t>
            </a:r>
            <a:r>
              <a:rPr lang="en-US" b="1" dirty="0" err="1">
                <a:cs typeface="Times New Roman" pitchFamily="18" charset="0"/>
              </a:rPr>
              <a:t>Muntaha</a:t>
            </a:r>
            <a:endParaRPr lang="en-US" b="1" dirty="0">
              <a:cs typeface="Times New Roman" pitchFamily="18" charset="0"/>
            </a:endParaRPr>
          </a:p>
          <a:p>
            <a:r>
              <a:rPr lang="en-US" b="1" dirty="0" smtClean="0">
                <a:cs typeface="Times New Roman" pitchFamily="18" charset="0"/>
              </a:rPr>
              <a:t>                              </a:t>
            </a:r>
            <a:r>
              <a:rPr lang="en-US" b="1" dirty="0">
                <a:cs typeface="Times New Roman" pitchFamily="18" charset="0"/>
              </a:rPr>
              <a:t>Dr. </a:t>
            </a:r>
            <a:r>
              <a:rPr lang="en-US" b="1" dirty="0" err="1">
                <a:cs typeface="Times New Roman" pitchFamily="18" charset="0"/>
              </a:rPr>
              <a:t>Sadeq</a:t>
            </a:r>
            <a:r>
              <a:rPr lang="en-US" b="1" dirty="0">
                <a:cs typeface="Times New Roman" pitchFamily="18" charset="0"/>
              </a:rPr>
              <a:t> K. Ali </a:t>
            </a:r>
            <a:r>
              <a:rPr lang="en-US" b="1" dirty="0" smtClean="0">
                <a:cs typeface="Times New Roman" pitchFamily="18" charset="0"/>
              </a:rPr>
              <a:t>                          </a:t>
            </a:r>
            <a:endParaRPr lang="en-US" b="1" dirty="0"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546" y="1"/>
            <a:ext cx="759825" cy="742017"/>
          </a:xfrm>
          <a:prstGeom prst="rect">
            <a:avLst/>
          </a:prstGeom>
        </p:spPr>
      </p:pic>
      <p:pic>
        <p:nvPicPr>
          <p:cNvPr id="13" name="Picture 4" descr="C:\Users\acer\Desktop\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23" y="4978325"/>
            <a:ext cx="542926" cy="57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23" y="6192712"/>
            <a:ext cx="604406" cy="49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267415" y="6097990"/>
            <a:ext cx="749057" cy="68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8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نتيجة بحث الصور عن ‪AMINO ACID CODES‬‏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37" y="980303"/>
            <a:ext cx="5225836" cy="506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1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ÙØªÙØ¬Ø© Ø¨Ø­Ø« Ø§ÙØµÙØ± Ø¹Ù âªframeshift mutation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29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18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7" y="6113673"/>
            <a:ext cx="759825" cy="74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523888" y="6236677"/>
            <a:ext cx="592428" cy="4960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22142" y="1038519"/>
            <a:ext cx="103065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Normal situation, the code makes sense:</a:t>
            </a:r>
          </a:p>
          <a:p>
            <a:pPr marL="986155" marR="198120">
              <a:spcBef>
                <a:spcPts val="4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FAT CAT ATE THE WEE RAT</a:t>
            </a:r>
          </a:p>
          <a:p>
            <a:pPr>
              <a:spcBef>
                <a:spcPts val="15"/>
              </a:spcBef>
            </a:pPr>
            <a:r>
              <a:rPr lang="en-US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bp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insertion causes a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frame shift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the code is broken:</a:t>
            </a:r>
          </a:p>
          <a:p>
            <a:pPr marL="986155" marR="198120">
              <a:spcBef>
                <a:spcPts val="3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</a:t>
            </a:r>
            <a:r>
              <a:rPr lang="en-US" sz="32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</a:t>
            </a: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TCA TAT ETH EWE ERA T</a:t>
            </a:r>
          </a:p>
          <a:p>
            <a:pPr>
              <a:spcBef>
                <a:spcPts val="30"/>
              </a:spcBef>
            </a:pPr>
            <a:r>
              <a:rPr lang="en-US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bp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deletion causes a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frame shift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the code is broken:</a:t>
            </a:r>
          </a:p>
          <a:p>
            <a:pPr marL="986155" marR="198120">
              <a:spcBef>
                <a:spcPts val="3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ATC ATA TET HEW EER AT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306867" y="515299"/>
            <a:ext cx="1513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(LO.4)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02011" y="1902941"/>
            <a:ext cx="156519" cy="12274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734962" y="3486666"/>
            <a:ext cx="296562" cy="1200664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5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7" y="6113673"/>
            <a:ext cx="759825" cy="74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523888" y="6236677"/>
            <a:ext cx="592428" cy="4960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79269" y="816991"/>
            <a:ext cx="111164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bp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insertion causes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frame shift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the code is changed but not broken:</a:t>
            </a:r>
          </a:p>
          <a:p>
            <a:pPr marL="986155" marR="198120">
              <a:spcBef>
                <a:spcPts val="3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BIG</a:t>
            </a: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FAT</a:t>
            </a: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CAT ATE THE WEE RAT</a:t>
            </a:r>
          </a:p>
          <a:p>
            <a:pPr>
              <a:spcBef>
                <a:spcPts val="35"/>
              </a:spcBef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bp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deletion </a:t>
            </a:r>
            <a:r>
              <a:rPr lang="en-US" sz="3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causes </a:t>
            </a:r>
            <a:r>
              <a:rPr lang="en-US" sz="3200" b="1" smtClean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</a:t>
            </a:r>
            <a:r>
              <a:rPr lang="en-US" sz="32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frame shift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the code is changed but not broken:</a:t>
            </a:r>
          </a:p>
          <a:p>
            <a:pPr marL="986155" marR="198120">
              <a:spcBef>
                <a:spcPts val="2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CAT ATE THE WEE RAT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</a:t>
            </a:r>
            <a:endParaRPr lang="en-US" sz="3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986155" marR="198120">
              <a:spcBef>
                <a:spcPts val="1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TFA CAT ATE THE WEE RAT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2525" y="293771"/>
            <a:ext cx="1513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(LO.4)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79589" y="2240692"/>
            <a:ext cx="1021492" cy="167228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54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7" y="6113673"/>
            <a:ext cx="759825" cy="74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523888" y="6236677"/>
            <a:ext cx="592428" cy="4960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22142" y="377070"/>
            <a:ext cx="10416418" cy="5899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marR="0" algn="just">
              <a:lnSpc>
                <a:spcPts val="16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DNA repair</a:t>
            </a:r>
            <a:endParaRPr lang="en-US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19685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cell has several highly conserved mechanisms in place to check and repair the genetic code. Mutations happen very frequently but are being 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recognized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repaired very frequently too. For example, in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mismatch repair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erroneously inserted nucleotide (e.g. a G-T base pairing) is 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recognized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replaced with the correct nucleotide. </a:t>
            </a:r>
            <a:endParaRPr lang="en-US" sz="28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196850" algn="just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19685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excision repair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small single-stranded stretches of damaged DNA (up  to 30 nucleotides; nucleotide excision repair) or a single nucleotide or few damaged nucleotides (1-5 nucleotides; base excision repair) can be excised, and the resulting gap can be filled by DNA</a:t>
            </a:r>
            <a:r>
              <a:rPr lang="en-US" sz="2800" spc="-7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polymerase.</a:t>
            </a:r>
          </a:p>
          <a:p>
            <a:pPr marL="71120" marR="19812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Failure of DNA repair can have serious consequences to the cell, and can cause disease.</a:t>
            </a:r>
          </a:p>
        </p:txBody>
      </p:sp>
    </p:spTree>
    <p:extLst>
      <p:ext uri="{BB962C8B-B14F-4D97-AF65-F5344CB8AC3E}">
        <p14:creationId xmlns:p14="http://schemas.microsoft.com/office/powerpoint/2010/main" val="127906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7" y="6113673"/>
            <a:ext cx="759825" cy="74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523888" y="6236677"/>
            <a:ext cx="592428" cy="4960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57663" y="5790507"/>
            <a:ext cx="60960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71120" marR="198120">
              <a:spcBef>
                <a:spcPts val="325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a healthy cell there is a fine balance between DNA damage and DNA repair.</a:t>
            </a:r>
          </a:p>
        </p:txBody>
      </p:sp>
      <p:pic>
        <p:nvPicPr>
          <p:cNvPr id="4098" name="Picture 2" descr="ÙØªÙØ¬Ø© Ø¨Ø­Ø« Ø§ÙØµÙØ± Ø¹Ù âªRATE OF DNA DAMAGEâ¬â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64" y="529323"/>
            <a:ext cx="10276618" cy="513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07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7" y="6113673"/>
            <a:ext cx="759825" cy="74201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2317" y="819916"/>
            <a:ext cx="1195399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Intended learning outcomes of Lecture 8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At the end of this lecture you should be able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to:</a:t>
            </a:r>
          </a:p>
          <a:p>
            <a:pPr lvl="1"/>
            <a:endParaRPr lang="en-US" dirty="0" smtClean="0"/>
          </a:p>
          <a:p>
            <a:pPr lvl="1"/>
            <a:r>
              <a:rPr lang="en-US" sz="2800" dirty="0" smtClean="0"/>
              <a:t>Explain </a:t>
            </a:r>
            <a:r>
              <a:rPr lang="en-US" sz="2800" dirty="0"/>
              <a:t>the relationship between changes in nucleotide and amino acid sequences. </a:t>
            </a:r>
            <a:r>
              <a:rPr lang="en-US" sz="2800" dirty="0">
                <a:solidFill>
                  <a:srgbClr val="0070C0"/>
                </a:solidFill>
              </a:rPr>
              <a:t>(</a:t>
            </a:r>
            <a:r>
              <a:rPr lang="en-US" sz="2800" dirty="0" smtClean="0">
                <a:solidFill>
                  <a:srgbClr val="0070C0"/>
                </a:solidFill>
              </a:rPr>
              <a:t>LO.1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sz="2800" dirty="0"/>
              <a:t>Describe the different types of mutational changes, e.g. point mutation, insertion, deletion. </a:t>
            </a:r>
            <a:r>
              <a:rPr lang="en-US" sz="2800" dirty="0">
                <a:solidFill>
                  <a:srgbClr val="0070C0"/>
                </a:solidFill>
              </a:rPr>
              <a:t>(</a:t>
            </a:r>
            <a:r>
              <a:rPr lang="en-US" sz="2800" dirty="0" smtClean="0">
                <a:solidFill>
                  <a:srgbClr val="0070C0"/>
                </a:solidFill>
              </a:rPr>
              <a:t>LO.2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sz="2800" dirty="0"/>
              <a:t>Predict and explain the effect that different mutations may have, e.g. silent mutation, missense mutation, nonsense mutation, frameshift mutation</a:t>
            </a:r>
            <a:r>
              <a:rPr lang="en-US" sz="2800" dirty="0" smtClean="0">
                <a:solidFill>
                  <a:srgbClr val="0070C0"/>
                </a:solidFill>
              </a:rPr>
              <a:t>.(</a:t>
            </a:r>
            <a:r>
              <a:rPr lang="en-US" sz="2800" dirty="0">
                <a:solidFill>
                  <a:srgbClr val="0070C0"/>
                </a:solidFill>
              </a:rPr>
              <a:t>LO </a:t>
            </a:r>
            <a:r>
              <a:rPr lang="en-US" sz="2800" dirty="0" smtClean="0">
                <a:solidFill>
                  <a:srgbClr val="0070C0"/>
                </a:solidFill>
              </a:rPr>
              <a:t>.3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sz="2800" dirty="0"/>
              <a:t>Describe how spontaneous and induced mutations may occur. </a:t>
            </a:r>
            <a:r>
              <a:rPr lang="en-US" sz="2800" dirty="0">
                <a:solidFill>
                  <a:srgbClr val="0070C0"/>
                </a:solidFill>
              </a:rPr>
              <a:t>(</a:t>
            </a:r>
            <a:r>
              <a:rPr lang="en-US" sz="2800" dirty="0" smtClean="0">
                <a:solidFill>
                  <a:srgbClr val="0070C0"/>
                </a:solidFill>
              </a:rPr>
              <a:t>LO.4)</a:t>
            </a:r>
          </a:p>
          <a:p>
            <a:pPr lvl="1"/>
            <a:r>
              <a:rPr lang="en-US" sz="2800" dirty="0"/>
              <a:t>Describe the process and the role of DNA repair. </a:t>
            </a:r>
            <a:r>
              <a:rPr lang="en-US" sz="2800" dirty="0" smtClean="0">
                <a:solidFill>
                  <a:srgbClr val="0070C0"/>
                </a:solidFill>
              </a:rPr>
              <a:t>(LO.5)</a:t>
            </a:r>
          </a:p>
          <a:p>
            <a:pPr lvl="1"/>
            <a:endParaRPr lang="en-US" sz="2800" dirty="0">
              <a:solidFill>
                <a:srgbClr val="0070C0"/>
              </a:solidFill>
            </a:endParaRPr>
          </a:p>
          <a:p>
            <a:endParaRPr lang="en-US" sz="2800" b="1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523888" y="6236677"/>
            <a:ext cx="592428" cy="49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16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7" y="6113673"/>
            <a:ext cx="759825" cy="74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523888" y="6236677"/>
            <a:ext cx="592428" cy="4960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1256" y="1158527"/>
            <a:ext cx="1097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marR="20193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lecture covers the phenotypic effects of mutations and the mechanisms of mutagenesis. </a:t>
            </a:r>
            <a:endParaRPr lang="en-US" sz="32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201930" algn="just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20193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session demonstrates how the position of a single base change in a nucleotide sequence can determine whether there is no phenotypic effect, a relatively minor effect such as a single amino acid change or a drastic effect such as chain termination. </a:t>
            </a:r>
            <a:endParaRPr lang="en-US" sz="32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201930" algn="just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201930" algn="just">
              <a:spcBef>
                <a:spcPts val="0"/>
              </a:spcBef>
              <a:spcAft>
                <a:spcPts val="0"/>
              </a:spcAft>
            </a:pPr>
            <a:endParaRPr lang="en-US" sz="32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67821" y="81473"/>
            <a:ext cx="1532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(LO.1)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66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7" y="6113673"/>
            <a:ext cx="759825" cy="74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523888" y="6236677"/>
            <a:ext cx="592428" cy="4960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5928" y="345078"/>
            <a:ext cx="1119417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a mutation?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205105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Mutations are changes in the 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genetic code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can be classified in many ways; all mutations can be grouped under one of the following:</a:t>
            </a:r>
          </a:p>
          <a:p>
            <a:pPr lvl="1"/>
            <a:r>
              <a:rPr lang="en-US" sz="3200" dirty="0" smtClean="0"/>
              <a:t>1-base </a:t>
            </a:r>
            <a:r>
              <a:rPr lang="en-US" sz="3200" dirty="0"/>
              <a:t>substitution: change of a single nucleotide to one of the </a:t>
            </a:r>
            <a:r>
              <a:rPr lang="en-US" sz="3200" dirty="0" smtClean="0"/>
              <a:t>2-deletion</a:t>
            </a:r>
            <a:r>
              <a:rPr lang="en-US" sz="3200" dirty="0"/>
              <a:t>: removal of sequences</a:t>
            </a:r>
          </a:p>
          <a:p>
            <a:pPr lvl="1"/>
            <a:r>
              <a:rPr lang="en-US" sz="3200" dirty="0" smtClean="0"/>
              <a:t>3-insertion</a:t>
            </a:r>
            <a:r>
              <a:rPr lang="en-US" sz="3200" dirty="0"/>
              <a:t>: addition of sequences</a:t>
            </a:r>
          </a:p>
          <a:p>
            <a:r>
              <a:rPr lang="en-US" sz="3200" dirty="0" smtClean="0"/>
              <a:t>     </a:t>
            </a:r>
            <a:r>
              <a:rPr lang="en-US" sz="3200" dirty="0" smtClean="0"/>
              <a:t>4-rearrangement</a:t>
            </a:r>
            <a:r>
              <a:rPr lang="en-US" sz="3200" dirty="0"/>
              <a:t>: rearrangement of sequences</a:t>
            </a:r>
            <a:endParaRPr lang="en-US" sz="3200" dirty="0">
              <a:effectLst/>
              <a:latin typeface="Calibri" panose="020F0502020204030204" pitchFamily="34" charset="0"/>
              <a:ea typeface="Symbol" panose="05050102010706020507" pitchFamily="18" charset="2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06867" y="189059"/>
            <a:ext cx="1513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(LO.2)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2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7" y="6113673"/>
            <a:ext cx="759825" cy="74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523888" y="6236677"/>
            <a:ext cx="592428" cy="4960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92924" y="588690"/>
            <a:ext cx="1126018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marR="19748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Point mutations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base substitutions and can be either a </a:t>
            </a:r>
            <a:r>
              <a:rPr lang="en-US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transition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(purine to purine OR pyrimidine to pyrimidine) or a </a:t>
            </a:r>
            <a:r>
              <a:rPr lang="en-US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transversion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(purine to pyrimidine OR pyrimidine to purine).</a:t>
            </a:r>
          </a:p>
          <a:p>
            <a:pPr marL="7112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Point mutations in the coding region of a protein can be a: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52959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silent mutation: a mutation that does not alter the amino acid</a:t>
            </a:r>
            <a:r>
              <a:rPr lang="en-US" sz="2800" spc="-185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specified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52959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missense mutation: a mutation that replaces one amino acid with</a:t>
            </a:r>
            <a:r>
              <a:rPr lang="en-US" sz="2800" spc="-185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another</a:t>
            </a:r>
          </a:p>
          <a:p>
            <a:pPr marL="742950" marR="20066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52959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nonsense mutation: a mutation that changes the amino acid specified to a stop codon</a:t>
            </a:r>
            <a:endParaRPr lang="en-US" sz="2800" dirty="0">
              <a:effectLst/>
              <a:latin typeface="Calibri" panose="020F0502020204030204" pitchFamily="34" charset="0"/>
              <a:ea typeface="Symbol" panose="05050102010706020507" pitchFamily="18" charset="2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32271" y="231000"/>
            <a:ext cx="1600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(LO .3)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08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085" y="848344"/>
            <a:ext cx="7135340" cy="410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ØµÙØ±Ø© Ø°Ø§Øª ØµÙØ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25625"/>
            <a:ext cx="5383319" cy="284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1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7" y="6113673"/>
            <a:ext cx="759825" cy="74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523888" y="6236677"/>
            <a:ext cx="592428" cy="4960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67266" y="1243038"/>
            <a:ext cx="998425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marR="200660" algn="just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Point mutations in non-coding regions or outside genes can of course also be detrimental as they can change protein binding sites, promoter sequences, splice sites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19856" y="332750"/>
            <a:ext cx="1600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(LO .3)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62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7" y="6113673"/>
            <a:ext cx="759825" cy="74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523888" y="6236677"/>
            <a:ext cx="592428" cy="4960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4269" y="680064"/>
            <a:ext cx="1173749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marR="517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Many mutations are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spontaneous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mutations can also be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induced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(by mutagens). </a:t>
            </a:r>
            <a:endParaRPr lang="en-US" sz="28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517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Mutations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either somatic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germline</a:t>
            </a:r>
            <a:r>
              <a:rPr lang="en-US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112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Mutations are not good or bad </a:t>
            </a:r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 se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just different.</a:t>
            </a:r>
          </a:p>
          <a:p>
            <a:pPr marL="7112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Mutations are a source of genetic variation.</a:t>
            </a:r>
          </a:p>
          <a:p>
            <a:pPr marL="71120" marR="202565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mutation causes a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mutant phenotype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which is a phenotype that differs from the common or wild type phenotype in the population.</a:t>
            </a:r>
          </a:p>
          <a:p>
            <a:pPr marL="71120" marR="19812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mutation in a gene causes a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mutant allele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which is an allele that differs from the common allele in the population (the wild type allele).</a:t>
            </a:r>
          </a:p>
          <a:p>
            <a:pPr>
              <a:lnSpc>
                <a:spcPct val="150000"/>
              </a:lnSpc>
              <a:spcBef>
                <a:spcPts val="45"/>
              </a:spcBef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10010653" y="275140"/>
            <a:ext cx="1513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(LO.4)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0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7" y="6113673"/>
            <a:ext cx="759825" cy="74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11523888" y="6236677"/>
            <a:ext cx="592428" cy="4960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22141" y="481362"/>
            <a:ext cx="10978121" cy="6765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spcBef>
                <a:spcPts val="245"/>
              </a:spcBef>
              <a:buSzPts val="1400"/>
              <a:buFont typeface="Symbol" panose="05050102010706020507" pitchFamily="18" charset="2"/>
              <a:buChar char=""/>
              <a:tabLst>
                <a:tab pos="529590" algn="l"/>
              </a:tabLst>
            </a:pP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addition</a:t>
            </a:r>
            <a:r>
              <a:rPr lang="en-US" sz="3200" spc="14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or</a:t>
            </a:r>
            <a:r>
              <a:rPr lang="en-US" sz="3200" spc="135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subtraction</a:t>
            </a:r>
            <a:r>
              <a:rPr lang="en-US" sz="3200" spc="125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of</a:t>
            </a:r>
            <a:r>
              <a:rPr lang="en-US" sz="3200" spc="135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nucleotides</a:t>
            </a:r>
            <a:r>
              <a:rPr lang="en-US" sz="3200" spc="14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other</a:t>
            </a:r>
            <a:r>
              <a:rPr lang="en-US" sz="3200" spc="135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than</a:t>
            </a:r>
            <a:r>
              <a:rPr lang="en-US" sz="3200" spc="14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multiples</a:t>
            </a:r>
            <a:r>
              <a:rPr lang="en-US" sz="3200" spc="13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of</a:t>
            </a:r>
            <a:r>
              <a:rPr lang="en-US" sz="3200" spc="125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3</a:t>
            </a:r>
            <a:r>
              <a:rPr lang="en-US" sz="3200" spc="14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:</a:t>
            </a:r>
            <a:r>
              <a:rPr lang="en-US" sz="3200" spc="195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frame</a:t>
            </a:r>
            <a:r>
              <a:rPr lang="en-US" sz="3200" b="1" spc="135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shift</a:t>
            </a:r>
            <a:r>
              <a:rPr lang="en-US" sz="3200" dirty="0"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mutation</a:t>
            </a:r>
          </a:p>
          <a:p>
            <a:pPr lvl="1">
              <a:lnSpc>
                <a:spcPct val="150000"/>
              </a:lnSpc>
              <a:spcBef>
                <a:spcPts val="245"/>
              </a:spcBef>
              <a:buSzPts val="1400"/>
              <a:tabLst>
                <a:tab pos="529590" algn="l"/>
              </a:tabLst>
            </a:pP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203835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529590" algn="l"/>
              </a:tabLst>
            </a:pP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addition or subtraction of 3 nucleotides (or multiples of 3): no change in reading frame (however, there will be a change in the amino acid</a:t>
            </a:r>
            <a:r>
              <a:rPr lang="en-US" sz="3200" spc="-105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code)</a:t>
            </a:r>
          </a:p>
          <a:p>
            <a:pPr marR="203835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tabLst>
                <a:tab pos="529590" algn="l"/>
              </a:tabLst>
            </a:pPr>
            <a:endParaRPr lang="en-US" sz="3200" dirty="0" smtClean="0">
              <a:effectLst/>
              <a:latin typeface="Calibri" panose="020F0502020204030204" pitchFamily="34" charset="0"/>
              <a:ea typeface="Symbol" panose="05050102010706020507" pitchFamily="18" charset="2"/>
              <a:cs typeface="Calibri" panose="020F0502020204030204" pitchFamily="34" charset="0"/>
            </a:endParaRPr>
          </a:p>
          <a:p>
            <a:pPr marL="7112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illustrate this remember ‘The Fat Cat…’ (see below).</a:t>
            </a:r>
          </a:p>
          <a:p>
            <a:pPr>
              <a:lnSpc>
                <a:spcPct val="150000"/>
              </a:lnSpc>
              <a:spcBef>
                <a:spcPts val="35"/>
              </a:spcBef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06867" y="108677"/>
            <a:ext cx="1513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(LO.4)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77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851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Berlin Sans FB Demi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20</cp:revision>
  <dcterms:created xsi:type="dcterms:W3CDTF">2018-12-16T18:20:22Z</dcterms:created>
  <dcterms:modified xsi:type="dcterms:W3CDTF">2018-12-17T20:39:53Z</dcterms:modified>
</cp:coreProperties>
</file>